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70" r:id="rId2"/>
    <p:sldId id="271" r:id="rId3"/>
    <p:sldId id="256" r:id="rId4"/>
    <p:sldId id="257" r:id="rId5"/>
    <p:sldId id="275" r:id="rId6"/>
    <p:sldId id="269" r:id="rId7"/>
    <p:sldId id="259" r:id="rId8"/>
    <p:sldId id="260" r:id="rId9"/>
    <p:sldId id="276" r:id="rId10"/>
    <p:sldId id="277" r:id="rId11"/>
    <p:sldId id="278" r:id="rId12"/>
    <p:sldId id="263" r:id="rId13"/>
    <p:sldId id="264" r:id="rId14"/>
    <p:sldId id="279" r:id="rId15"/>
    <p:sldId id="273" r:id="rId16"/>
    <p:sldId id="274" r:id="rId17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>
          <p15:clr>
            <a:srgbClr val="A4A3A4"/>
          </p15:clr>
        </p15:guide>
        <p15:guide id="2" pos="46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5B18B-4564-42FA-AE42-3F6272A25F9A}" v="19" dt="2025-07-03T11:20:03.951"/>
    <p1510:client id="{8BBF3888-09DA-4346-AA7A-239518A1C7C7}" v="619" dt="2025-07-03T11:07:59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624" y="330"/>
      </p:cViewPr>
      <p:guideLst>
        <p:guide orient="horz" pos="2591"/>
        <p:guide pos="4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6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3AFCA-42F3-D99D-C715-51A6DBFD6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B81F7-FF49-26F1-38D8-88F4E3EAD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04C40-5DEE-F739-FAA1-F5466C11C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E045E-5D2C-3843-77E1-7FEC8FE113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8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0B288-6088-0C07-0D4D-A124C7FF7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6A902-D0B2-F3C3-7B51-F6C67769C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68F8-06E8-37AD-3154-A1ED0171E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577C-5282-DD1B-2450-4133AE23F0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08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1B9F8-F310-160A-4E04-3C879258B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235FD-BC9E-1BBA-F82F-ACE863EBB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891AF-3C27-CD18-1E23-B6CB83A5A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2CB42-8450-419D-3A5A-3F874B41E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49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0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80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BA1E-0D6F-F67C-A0D0-59830169D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FC327-356C-73F0-992D-92B4A87F8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FCF7B-4EAF-6518-E7E6-1790122FE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7A9F-7AB5-72E7-F3FC-EC487555C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4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5D3E7-0C07-327F-003B-651D1199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1DCAFB-317E-027D-18AE-B09F01C9D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732A6-8E2C-7D66-5A75-AFECBE846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F060A-B47D-33D3-5AD3-BD9DCDFDA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9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미니 프로젝트 발표</a:t>
            </a:r>
            <a:endParaRPr lang="en-US" sz="445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아이들이조</a:t>
            </a:r>
            <a:endParaRPr lang="en-US" sz="175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류동균, 김호경, 강인구, 김성민, 이원진</a:t>
            </a:r>
            <a:endParaRPr lang="en-US" sz="175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endParaRPr lang="en-US" sz="175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9" name="그림 8" descr="만화 영화, 애니메이션, 소설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194123-1A31-9354-F053-4C9B2F9D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" y="1234589"/>
            <a:ext cx="5479635" cy="42041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2049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0F50C-1B5D-8C06-3506-D502D6DF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D67B0F01-9C22-6A15-73C3-AF656A0F2BF3}"/>
              </a:ext>
            </a:extLst>
          </p:cNvPr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사운드 시스템 구현 - 기본 설정</a:t>
            </a:r>
            <a:endParaRPr lang="en-US" sz="3800" dirty="0">
              <a:latin typeface="+mn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3B0A57A-22A3-27D3-3CDF-2E670B5A9C6A}"/>
              </a:ext>
            </a:extLst>
          </p:cNvPr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오디오 기본 설정 및 BGM 재생 로직</a:t>
            </a:r>
            <a:endParaRPr lang="en-US" sz="1900" dirty="0">
              <a:latin typeface="+mn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1CF37E9-8730-D945-4F07-9063DEBCB179}"/>
              </a:ext>
            </a:extLst>
          </p:cNvPr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>
              <a:latin typeface="+mn-e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E5B9EAC-F6EE-D85F-A9A4-2724471D0A37}"/>
              </a:ext>
            </a:extLst>
          </p:cNvPr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>
              <a:latin typeface="+mn-ea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471667C-7931-B6E5-FA50-D4A5A518C172}"/>
              </a:ext>
            </a:extLst>
          </p:cNvPr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normalBGM과 warningBGM 두 가지 배경 음악 클립 준비</a:t>
            </a:r>
            <a:endParaRPr lang="en-US" sz="1900" dirty="0">
              <a:latin typeface="+mn-ea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6130A3B-9843-D78D-4B8B-30D258090E58}"/>
              </a:ext>
            </a:extLst>
          </p:cNvPr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>
              <a:latin typeface="+mn-ea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B869E7F-613A-12E6-3F3A-552D969E7309}"/>
              </a:ext>
            </a:extLst>
          </p:cNvPr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루프 기능 활성화로 끊김 없는 배경 음악 재생</a:t>
            </a:r>
            <a:endParaRPr lang="en-US" sz="1900" dirty="0">
              <a:latin typeface="+mn-ea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ADEC634-B6EA-5259-3AAC-15E0B6F8F710}"/>
              </a:ext>
            </a:extLst>
          </p:cNvPr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>
              <a:latin typeface="+mn-ea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91CA2B88-F5E3-B9CA-9E3C-32059829646E}"/>
              </a:ext>
            </a:extLst>
          </p:cNvPr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A093ED-7CCA-7F61-2867-DDFA9356CC8C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B0F519-330F-4BAC-89A5-6BAFAA0F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0" y="2333133"/>
            <a:ext cx="5975994" cy="43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5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E474C-D7A5-E2C5-89BB-F10A19943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36229AA7-F168-C0C6-E4E1-7472E8985A6A}"/>
              </a:ext>
            </a:extLst>
          </p:cNvPr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사운드 시스템 구현 - 기본 설정</a:t>
            </a:r>
            <a:endParaRPr lang="en-US" sz="3800" dirty="0">
              <a:latin typeface="+mn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262D419-C9B1-6643-E65E-C6ED6169FCDA}"/>
              </a:ext>
            </a:extLst>
          </p:cNvPr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오디오 기본 설정 및 BGM 재생 로직</a:t>
            </a:r>
            <a:endParaRPr lang="en-US" sz="1900" dirty="0">
              <a:latin typeface="+mn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403F2C7-1660-E10A-190E-ACCA4EB7293F}"/>
              </a:ext>
            </a:extLst>
          </p:cNvPr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>
              <a:latin typeface="+mn-e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7BDBA0E-4CD1-5CAE-CE49-35E761BF03AB}"/>
              </a:ext>
            </a:extLst>
          </p:cNvPr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>
              <a:latin typeface="+mn-ea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83889C2-8870-0B85-C91E-8AD92DF8B9C9}"/>
              </a:ext>
            </a:extLst>
          </p:cNvPr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normalBGM과 warningBGM 두 가지 배경 음악 클립 준비</a:t>
            </a:r>
            <a:endParaRPr lang="en-US" sz="1900" dirty="0">
              <a:latin typeface="+mn-ea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A541DC2-152F-D839-3277-F728D45685C4}"/>
              </a:ext>
            </a:extLst>
          </p:cNvPr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>
              <a:latin typeface="+mn-ea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7A571B7-5E60-F73E-BDB5-FA0105B4FE5D}"/>
              </a:ext>
            </a:extLst>
          </p:cNvPr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루프 기능 활성화로 끊김 없는 배경 음악 재생</a:t>
            </a:r>
            <a:endParaRPr lang="en-US" sz="1900" dirty="0">
              <a:latin typeface="+mn-ea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77CBABD-C38F-D911-B67D-220C8E3588FC}"/>
              </a:ext>
            </a:extLst>
          </p:cNvPr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>
              <a:latin typeface="+mn-ea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50756F3D-8B57-3059-A957-747CBB36377C}"/>
              </a:ext>
            </a:extLst>
          </p:cNvPr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7B65AE-FB60-2D10-B28B-5ACF0E3CD782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6" name="그림 1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22B360-6F6C-0B5E-B412-8273190F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24" y="2687461"/>
            <a:ext cx="5866512" cy="36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1138765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 표시 UI 개선</a:t>
            </a:r>
            <a:endParaRPr lang="en-US" sz="380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624733"/>
            <a:ext cx="2732723" cy="1639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073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일반 상태 (10초 이상)</a:t>
            </a:r>
            <a:endParaRPr lang="en-US" sz="19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6073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900" dirty="0">
              <a:latin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37" y="2624733"/>
            <a:ext cx="2732723" cy="1639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95537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주의 상태 (5~10초)</a:t>
            </a:r>
            <a:endParaRPr lang="en-US" sz="1900" dirty="0">
              <a:latin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4295537" y="5079444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900" dirty="0">
              <a:latin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001" y="2572482"/>
            <a:ext cx="2732723" cy="1639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25001" y="4536043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위험 상태 (5초 이하)</a:t>
            </a:r>
            <a:endParaRPr lang="en-US" sz="1900" dirty="0">
              <a:latin typeface="+mn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625001" y="5079444"/>
            <a:ext cx="2732723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900" dirty="0">
              <a:latin typeface="+mn-ea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0954464" y="2570321"/>
            <a:ext cx="2732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9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361089" y="2624732"/>
            <a:ext cx="4269311" cy="40012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34D83-2723-8074-C2B1-F2876AD86241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4622" y="315107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스테이지 시스템 초기화</a:t>
            </a:r>
            <a:endParaRPr lang="en-US" sz="2650" dirty="0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21597" y="136497"/>
            <a:ext cx="5349920" cy="7966676"/>
          </a:xfrm>
          <a:prstGeom prst="roundRect">
            <a:avLst>
              <a:gd name="adj" fmla="val 742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90665" y="524556"/>
            <a:ext cx="4920342" cy="7268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void Update()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{    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     if (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isFirstSetStageBtn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)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{  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   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RefreshButtonState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();      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   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isFirstSetStageBtn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= false;    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}   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if (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timeTxt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== null) return;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}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void 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SelectStage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()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{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    if (selectPanel != null)   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{        </a:t>
            </a:r>
            <a:r>
              <a:rPr lang="en-US" sz="2000" err="1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selectPanel.SetActive</a:t>
            </a: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(true);    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   }</a:t>
            </a:r>
            <a:endParaRPr lang="en-US" sz="2000">
              <a:solidFill>
                <a:srgbClr val="000000"/>
              </a:solidFill>
              <a:latin typeface="+mn-ea"/>
              <a:cs typeface="Consolas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000" dirty="0">
                <a:solidFill>
                  <a:srgbClr val="383838"/>
                </a:solidFill>
                <a:highlight>
                  <a:srgbClr val="E6E6E6"/>
                </a:highlight>
                <a:latin typeface="+mn-ea"/>
                <a:cs typeface="Consolas" pitchFamily="34" charset="-120"/>
              </a:rPr>
              <a:t>}</a:t>
            </a:r>
            <a:endParaRPr lang="en-US" sz="20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20030" y="1134326"/>
            <a:ext cx="233160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스테이지 시스템 초기화 로직 분석</a:t>
            </a:r>
            <a:endParaRPr lang="en-US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320030" y="1789051"/>
            <a:ext cx="4000602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게임 시작 시 한 번만 스테이지 버튼 </a:t>
            </a:r>
            <a:endParaRPr lang="en-US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2100"/>
              </a:lnSpc>
            </a:pPr>
            <a:r>
              <a:rPr lang="en-US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상태를</a:t>
            </a: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초기화하는</a:t>
            </a: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최적화된</a:t>
            </a: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방식을</a:t>
            </a: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endParaRPr lang="en-US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구현했습니다</a:t>
            </a:r>
            <a:r>
              <a:rPr lang="en-US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:</a:t>
            </a:r>
            <a:endParaRPr lang="en-US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293905" y="2756552"/>
            <a:ext cx="3832576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isFirstSetStageBtn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플래그를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사용하여</a:t>
            </a:r>
            <a:endParaRPr lang="en-US" sz="1500" dirty="0" err="1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 중복 초기화 방지</a:t>
            </a:r>
            <a:endParaRPr lang="en-US" sz="15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20030" y="3474312"/>
            <a:ext cx="3698874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RefreshButtonState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()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함수를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호출하여</a:t>
            </a:r>
            <a:endParaRPr lang="en-US" sz="1500" dirty="0" err="1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 스테이지 버튼의 활성화 상태 설정</a:t>
            </a:r>
            <a:endParaRPr lang="en-US" sz="150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20030" y="4283512"/>
            <a:ext cx="3698874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선택 패널(selectPanel)이 비활성화 </a:t>
            </a:r>
            <a:endParaRPr lang="en-US" sz="1500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상태일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때만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활성화하는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조건문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적용</a:t>
            </a:r>
            <a:endParaRPr lang="en-US" sz="1500" dirty="0" err="1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63722" y="5002819"/>
            <a:ext cx="3555182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이러한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방식으로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불필요한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연산을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endParaRPr lang="en-US" sz="1500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2100"/>
              </a:lnSpc>
            </a:pPr>
            <a:r>
              <a:rPr lang="ko-KR" alt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줄이고 게임의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성능을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5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최적화했습니다</a:t>
            </a:r>
            <a:r>
              <a:rPr lang="en-US" sz="15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15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DF05D5-7D2C-8F43-5D6C-F01A62F455F4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F14-4F69-076E-2F63-79D159EB3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6A59810F-A04C-88E9-B191-8F91DC3E2E38}"/>
              </a:ext>
            </a:extLst>
          </p:cNvPr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GameManager</a:t>
            </a: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ko-KR" alt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설계 변경</a:t>
            </a:r>
            <a:endParaRPr lang="en-US" sz="38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555C8-ECA4-D77A-9FF6-03CAE0441D8B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D891D895-3C61-E9D8-ADD3-19AEE8300DCD}"/>
              </a:ext>
            </a:extLst>
          </p:cNvPr>
          <p:cNvSpPr/>
          <p:nvPr/>
        </p:nvSpPr>
        <p:spPr>
          <a:xfrm>
            <a:off x="6452473" y="2195491"/>
            <a:ext cx="7211854" cy="4515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각 </a:t>
            </a:r>
            <a:r>
              <a:rPr lang="ko-KR" altLang="en-US" sz="19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씬마다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altLang="ko-KR" sz="19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GameManger</a:t>
            </a:r>
            <a: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존재</a:t>
            </a:r>
            <a:endParaRPr lang="en-US" altLang="ko-KR" sz="1900" dirty="0">
              <a:solidFill>
                <a:srgbClr val="383838"/>
              </a:solidFill>
              <a:latin typeface="+mn-ea"/>
              <a:cs typeface="Patrick Hand" pitchFamily="34" charset="-120"/>
            </a:endParaRPr>
          </a:p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원래 계획</a:t>
            </a:r>
            <a: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:</a:t>
            </a:r>
            <a:b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</a:b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→</a:t>
            </a:r>
            <a: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altLang="ko-KR" sz="19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GameManger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를 </a:t>
            </a:r>
            <a:r>
              <a:rPr lang="ko-KR" altLang="en-US" sz="19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싱글턴으로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구현</a:t>
            </a:r>
            <a:b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</a:b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→ 씬 전환 시</a:t>
            </a:r>
            <a: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,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기존 </a:t>
            </a:r>
            <a:r>
              <a:rPr lang="en-US" altLang="ko-KR" sz="19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GameManager</a:t>
            </a:r>
            <a: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삭제</a:t>
            </a:r>
            <a:b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</a:b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→ 새 </a:t>
            </a:r>
            <a:r>
              <a:rPr lang="ko-KR" altLang="en-US" sz="19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씬의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altLang="ko-KR" sz="19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GameManager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로 교체</a:t>
            </a:r>
            <a:endParaRPr lang="en-US" altLang="ko-KR" sz="1900" dirty="0">
              <a:solidFill>
                <a:srgbClr val="383838"/>
              </a:solidFill>
              <a:latin typeface="+mn-ea"/>
              <a:cs typeface="Patrick Hand" pitchFamily="34" charset="-120"/>
            </a:endParaRPr>
          </a:p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하지만 </a:t>
            </a:r>
            <a: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BGM 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재생 이슈로 인해</a:t>
            </a:r>
            <a:b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</a:b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→ 처음 </a:t>
            </a:r>
            <a:r>
              <a:rPr lang="en-US" altLang="ko-KR" sz="19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GameManager</a:t>
            </a:r>
            <a: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오브젝트 생성 시</a:t>
            </a:r>
            <a: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, </a:t>
            </a:r>
            <a:b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</a:b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　 </a:t>
            </a:r>
            <a:r>
              <a:rPr lang="en-US" altLang="ko-KR" dirty="0" err="1"/>
              <a:t>DontDestroyOnLoad</a:t>
            </a:r>
            <a:r>
              <a:rPr lang="ko-KR" altLang="en-US" dirty="0"/>
              <a:t>로 구현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b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</a:b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→ 기존 </a:t>
            </a:r>
            <a:r>
              <a:rPr lang="en-US" altLang="ko-KR" sz="19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GameManager</a:t>
            </a:r>
            <a:r>
              <a:rPr lang="en-US" altLang="ko-KR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ko-KR" alt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오브젝트 유지</a:t>
            </a:r>
            <a:endParaRPr lang="en-US" altLang="ko-KR" sz="1900" dirty="0">
              <a:solidFill>
                <a:srgbClr val="383838"/>
              </a:solidFill>
              <a:latin typeface="+mn-ea"/>
              <a:cs typeface="Patrick Hand" pitchFamily="34" charset="-120"/>
            </a:endParaRP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27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3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팀원 소개</a:t>
            </a:r>
            <a:endParaRPr lang="en-US" sz="445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790" y="2557701"/>
            <a:ext cx="6244709" cy="41631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2557701"/>
            <a:ext cx="6244709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607141" y="256532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34074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류동균</a:t>
            </a:r>
            <a:endParaRPr lang="en-US" sz="175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52559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PM, QA</a:t>
            </a:r>
            <a:endParaRPr lang="en-US" sz="1750">
              <a:latin typeface="+mn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607141" y="3215640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34074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김호경</a:t>
            </a:r>
            <a:endParaRPr lang="en-US" sz="175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52559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엔지니어</a:t>
            </a:r>
            <a:endParaRPr lang="en-US" sz="1750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607141" y="3865959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834074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강인구</a:t>
            </a:r>
            <a:endParaRPr lang="en-US" sz="175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952559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아트 디렉터</a:t>
            </a:r>
            <a:endParaRPr lang="en-US" sz="1750">
              <a:latin typeface="+mn-ea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607141" y="4516279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34074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김성민</a:t>
            </a:r>
            <a:endParaRPr lang="en-US" sz="1750">
              <a:latin typeface="+mn-ea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952559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사운드 디렉터</a:t>
            </a:r>
            <a:endParaRPr lang="en-US" sz="1750">
              <a:latin typeface="+mn-ea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607141" y="5166598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34074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이원진</a:t>
            </a:r>
            <a:endParaRPr lang="en-US" sz="175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52559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850"/>
              </a:lnSpc>
              <a:defRPr/>
            </a:pPr>
            <a:r>
              <a:rPr lang="ko-KR" altLang="en-US" sz="1750" dirty="0">
                <a:solidFill>
                  <a:srgbClr val="272525"/>
                </a:solidFill>
                <a:latin typeface="+mn-ea"/>
              </a:rPr>
              <a:t>헤드</a:t>
            </a:r>
            <a:r>
              <a:rPr lang="en-US" altLang="ko-KR" sz="1750" dirty="0">
                <a:solidFill>
                  <a:srgbClr val="272525"/>
                </a:solidFill>
                <a:latin typeface="+mn-ea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+mn-ea"/>
              </a:rPr>
              <a:t>엔지니어</a:t>
            </a:r>
            <a:endParaRPr lang="en-US" sz="1750" dirty="0" err="1">
              <a:solidFill>
                <a:srgbClr val="272525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DA8E5D-5C58-6312-A8A8-21AAA66AA4A1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감사합니다</a:t>
            </a:r>
            <a:endParaRPr lang="en-US" sz="445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54E6D6-F61F-03AC-1946-E33F4FFB1B46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0684" y="13474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목차</a:t>
            </a:r>
            <a:endParaRPr lang="en-US" sz="4450">
              <a:latin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239985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18898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프로젝트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개요</a:t>
            </a:r>
            <a:endParaRPr lang="en-US" sz="2200" dirty="0" err="1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413658" y="3236000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7627025" y="4025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+mn-ea"/>
                <a:cs typeface="Inter Bold"/>
              </a:rPr>
              <a:t>게임 플레이 영상</a:t>
            </a:r>
            <a:endParaRPr lang="en-US" sz="2200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512111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818898" y="557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주요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기능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및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특징</a:t>
            </a:r>
            <a:endParaRPr lang="en-US" sz="2200" dirty="0" err="1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13658" y="5130578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7627025" y="557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팀원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소개</a:t>
            </a:r>
            <a:endParaRPr lang="en-US" sz="2200" dirty="0" err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12F84-F391-C6CC-3772-FEDCFD0DC18C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6073" y="848249"/>
            <a:ext cx="12114779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 소개 카드게임: 미니 프로젝트 발표</a:t>
            </a:r>
            <a:endParaRPr lang="en-US" sz="44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6073" y="2052328"/>
            <a:ext cx="7887639" cy="2061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모바일 퍼즐 장르의 간단한 카드 매칭 게임을 통해 </a:t>
            </a:r>
            <a:br>
              <a:rPr lang="en-US" sz="2400" dirty="0">
                <a:latin typeface="+mn-ea"/>
                <a:cs typeface="Patrick Hand" pitchFamily="34" charset="-120"/>
              </a:rPr>
            </a:b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협업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능력을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개발하는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프로젝트입니다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2400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3000"/>
              </a:lnSpc>
            </a:pPr>
            <a:br>
              <a:rPr lang="en-US" dirty="0">
                <a:latin typeface="+mn-ea"/>
              </a:rPr>
            </a:b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 5일간의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짧은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기간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동안</a:t>
            </a:r>
            <a:br>
              <a:rPr lang="en-US" dirty="0">
                <a:latin typeface="+mn-ea"/>
              </a:rPr>
            </a:b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특성을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살린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카드게임을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구현했습니다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240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88153" y="6848451"/>
            <a:ext cx="4139470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 기간: 2023년 6월 30일 ~ 7월 4일 (5일)</a:t>
            </a:r>
            <a:endParaRPr lang="en-US" sz="19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8592-25B8-11BC-6582-5F56C8CC0697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7026" y="908510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주요 기능 및 특징</a:t>
            </a:r>
            <a:endParaRPr lang="en-US" sz="380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201245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스테이지 시스템</a:t>
            </a:r>
            <a:endParaRPr lang="en-US" sz="19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71663" y="3405776"/>
            <a:ext cx="3408255" cy="1532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두배로 즐기는 스테이지 시스템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더 많은 플레이를 즐기기 위해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두개의 스테이지를 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구현해봤습니다!</a:t>
            </a:r>
          </a:p>
        </p:txBody>
      </p:sp>
      <p:sp>
        <p:nvSpPr>
          <p:cNvPr id="6" name="Text 3"/>
          <p:cNvSpPr/>
          <p:nvPr/>
        </p:nvSpPr>
        <p:spPr>
          <a:xfrm>
            <a:off x="1871663" y="5271394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>
              <a:latin typeface="+mn-ea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290" y="2201245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몰입형 사운드</a:t>
            </a:r>
            <a:endParaRPr lang="en-US" sz="1900" dirty="0">
              <a:latin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40837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음악이 빠지면 심심하죠?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카드를 뒤집는 소리와 잔잔한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배경음악을 구현해봤습니다!</a:t>
            </a:r>
            <a:r>
              <a:rPr lang="ko-KR" altLang="en-US" sz="1900" b="1" dirty="0">
                <a:solidFill>
                  <a:srgbClr val="383838"/>
                </a:solidFill>
                <a:latin typeface="+mn-ea"/>
              </a:rPr>
              <a:t>​</a:t>
            </a:r>
          </a:p>
        </p:txBody>
      </p:sp>
      <p:sp>
        <p:nvSpPr>
          <p:cNvPr id="10" name="Text 6"/>
          <p:cNvSpPr/>
          <p:nvPr/>
        </p:nvSpPr>
        <p:spPr>
          <a:xfrm>
            <a:off x="6204942" y="5274882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>
              <a:latin typeface="+mn-ea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689" y="2201245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업적 시스템</a:t>
            </a:r>
            <a:endParaRPr lang="en-US" sz="1900" dirty="0">
              <a:latin typeface="+mn-ea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273784" cy="1145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 err="1">
                <a:solidFill>
                  <a:srgbClr val="383838"/>
                </a:solidFill>
                <a:latin typeface="+mn-ea"/>
              </a:rPr>
              <a:t>게임클리어시</a:t>
            </a: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 색다른</a:t>
            </a:r>
            <a:endParaRPr lang="ko-KR" dirty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재미를 드리기 위해 플레이어의 </a:t>
            </a:r>
            <a:endParaRPr lang="ko-KR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클리어 타임에 따라서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재밌는 요소들을 넣었습니다!</a:t>
            </a:r>
          </a:p>
        </p:txBody>
      </p:sp>
      <p:sp>
        <p:nvSpPr>
          <p:cNvPr id="14" name="Text 9"/>
          <p:cNvSpPr/>
          <p:nvPr/>
        </p:nvSpPr>
        <p:spPr>
          <a:xfrm>
            <a:off x="10538341" y="5274882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>
              <a:latin typeface="+mn-ea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66073" y="7086758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C40741-C89E-909B-5B30-B7B9E42EE2A6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게임</a:t>
            </a:r>
            <a:r>
              <a:rPr lang="en-US" sz="4450" b="1" dirty="0">
                <a:solidFill>
                  <a:srgbClr val="000000"/>
                </a:solidFill>
                <a:latin typeface="+mn-ea"/>
                <a:cs typeface="Inter Bold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플레이</a:t>
            </a:r>
            <a:r>
              <a:rPr lang="en-US" sz="4450" b="1" dirty="0">
                <a:solidFill>
                  <a:srgbClr val="000000"/>
                </a:solidFill>
                <a:latin typeface="+mn-ea"/>
                <a:cs typeface="Inter Bold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영상</a:t>
            </a:r>
            <a:endParaRPr lang="en-US" sz="445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주요 장면: 퍼즐 배치 - 특수 블록 조합 - 스테이지 클리어</a:t>
            </a:r>
            <a:endParaRPr lang="en-US" sz="1750">
              <a:latin typeface="+mn-ea"/>
            </a:endParaRPr>
          </a:p>
        </p:txBody>
      </p:sp>
      <p:pic>
        <p:nvPicPr>
          <p:cNvPr id="7" name="게임플레이 영상2_2">
            <a:hlinkClick r:id="" action="ppaction://media"/>
            <a:extLst>
              <a:ext uri="{FF2B5EF4-FFF2-40B4-BE49-F238E27FC236}">
                <a16:creationId xmlns:a16="http://schemas.microsoft.com/office/drawing/2014/main" id="{578AE568-8F8D-4704-D553-0AF2EF8CE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4914900" cy="822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56DA0D-C8AB-0C41-6452-363FDB801DB9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5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3C695-918B-476B-C6DD-DA26551A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07F89A-2558-1502-EAB4-104483136087}"/>
              </a:ext>
            </a:extLst>
          </p:cNvPr>
          <p:cNvSpPr/>
          <p:nvPr/>
        </p:nvSpPr>
        <p:spPr>
          <a:xfrm>
            <a:off x="966073" y="842486"/>
            <a:ext cx="3139916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초기 세팅 구현</a:t>
            </a:r>
            <a:endParaRPr lang="en-US" sz="2450" dirty="0">
              <a:latin typeface="+mn-ea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1561884-25E6-9821-4C1D-CA0FE0A4126E}"/>
              </a:ext>
            </a:extLst>
          </p:cNvPr>
          <p:cNvSpPr/>
          <p:nvPr/>
        </p:nvSpPr>
        <p:spPr>
          <a:xfrm>
            <a:off x="7434585" y="843455"/>
            <a:ext cx="1569958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주요 구현 내용</a:t>
            </a:r>
            <a:endParaRPr lang="en-US" sz="2450" dirty="0">
              <a:latin typeface="+mn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BA635BF-A58F-8DD3-EE4A-DCEB6B44F4BC}"/>
              </a:ext>
            </a:extLst>
          </p:cNvPr>
          <p:cNvSpPr/>
          <p:nvPr/>
        </p:nvSpPr>
        <p:spPr>
          <a:xfrm>
            <a:off x="7434585" y="1588481"/>
            <a:ext cx="6289493" cy="316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짝 배열(1~6, 각 2장씩)을 Fisher-Yates 알고리즘으로 무작위 셔플</a:t>
            </a:r>
            <a:endParaRPr lang="en-US" sz="1700" dirty="0">
              <a:latin typeface="+mn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07A1171-4594-F2B1-6D41-676815C331F8}"/>
              </a:ext>
            </a:extLst>
          </p:cNvPr>
          <p:cNvSpPr/>
          <p:nvPr/>
        </p:nvSpPr>
        <p:spPr>
          <a:xfrm>
            <a:off x="7434586" y="2338728"/>
            <a:ext cx="6289493" cy="316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각 카드의 초기 위치는 화면 아래쪽에 설정하여 자연스러운 진입 구현</a:t>
            </a:r>
            <a:endParaRPr lang="en-US" sz="1700" dirty="0">
              <a:latin typeface="+mn-e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0B6D5E4-9F28-6467-F082-A0EA0FBE406C}"/>
              </a:ext>
            </a:extLst>
          </p:cNvPr>
          <p:cNvSpPr/>
          <p:nvPr/>
        </p:nvSpPr>
        <p:spPr>
          <a:xfrm>
            <a:off x="7434586" y="3088975"/>
            <a:ext cx="6289493" cy="316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카드마다 다른 시작 회전 각도를 적용하여 입체감 부여</a:t>
            </a:r>
            <a:endParaRPr lang="en-US" sz="1700" dirty="0">
              <a:latin typeface="+mn-ea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1EA8833-F41B-EC70-F883-CF82491FFA72}"/>
              </a:ext>
            </a:extLst>
          </p:cNvPr>
          <p:cNvSpPr/>
          <p:nvPr/>
        </p:nvSpPr>
        <p:spPr>
          <a:xfrm>
            <a:off x="7434586" y="3786971"/>
            <a:ext cx="6289493" cy="32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50"/>
              </a:lnSpc>
              <a:buSzPct val="100000"/>
            </a:pP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카드의 겹침이 자연스럽게 보이도록 sortingOrder 속성 조정</a:t>
            </a:r>
            <a:endParaRPr lang="en-US" sz="1700" dirty="0">
              <a:latin typeface="+mn-ea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884D095-5A26-0306-8E21-CE79C0AD1DB7}"/>
              </a:ext>
            </a:extLst>
          </p:cNvPr>
          <p:cNvSpPr/>
          <p:nvPr/>
        </p:nvSpPr>
        <p:spPr>
          <a:xfrm>
            <a:off x="7434585" y="4479847"/>
            <a:ext cx="5989047" cy="1364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코드는 게임이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시작될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때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실행되어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플레이어에게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endParaRPr lang="ko-KR" altLang="en-US">
              <a:latin typeface="+mn-ea"/>
            </a:endParaRPr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70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매번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다른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배치를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제공함으로써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endParaRPr lang="en-US" sz="170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endParaRPr lang="en-US" sz="1700" dirty="0">
              <a:solidFill>
                <a:srgbClr val="383838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1950"/>
              </a:lnSpc>
            </a:pP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게임의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재미와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도전성을</a:t>
            </a:r>
            <a:r>
              <a:rPr lang="en-US" sz="17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17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높입니다</a:t>
            </a:r>
            <a:endParaRPr lang="en-US" sz="1700">
              <a:latin typeface="+mn-ea"/>
            </a:endParaRPr>
          </a:p>
        </p:txBody>
      </p:sp>
      <p:pic>
        <p:nvPicPr>
          <p:cNvPr id="15" name="그림 14" descr="스크린샷, 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7FF149-21A7-9FE5-11B4-DEB2E18BC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72" y="1144044"/>
            <a:ext cx="11008944" cy="66750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FA29A95-6550-0674-D106-F38B0D355038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2009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이동 및 회전 </a:t>
            </a:r>
            <a:endParaRPr lang="en-US" sz="2650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589062" y="1698427"/>
            <a:ext cx="22860" cy="504825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925943" y="1877139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0410289" y="1698427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498991" y="176176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1</a:t>
            </a:r>
            <a:endParaRPr lang="en-US" sz="155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64460" y="1756529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계산 시작</a:t>
            </a:r>
            <a:endParaRPr lang="en-US" sz="13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29036" y="2136934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130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767834" y="289155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0410289" y="271283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98991" y="277618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2</a:t>
            </a:r>
            <a:endParaRPr lang="en-US" sz="155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445835" y="277094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보간 처리</a:t>
            </a:r>
            <a:endParaRPr lang="en-US" sz="13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445835" y="315134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1300" dirty="0">
              <a:latin typeface="+mn-ea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925943" y="376594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0410289" y="358723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498991" y="365057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3</a:t>
            </a:r>
            <a:endParaRPr lang="en-US" sz="1550" dirty="0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064460" y="364533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이즈아웃 적용</a:t>
            </a:r>
            <a:endParaRPr lang="en-US" sz="1300" dirty="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529036" y="402574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1300" dirty="0">
              <a:latin typeface="+mn-ea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0767834" y="464034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10410289" y="446162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498991" y="452497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4</a:t>
            </a:r>
            <a:endParaRPr lang="en-US" sz="1550" dirty="0">
              <a:latin typeface="+mn-ea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1445835" y="451973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회전 애니메이션</a:t>
            </a:r>
            <a:endParaRPr lang="en-US" sz="1300" dirty="0">
              <a:latin typeface="+mn-ea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1445835" y="490013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1300" dirty="0">
              <a:latin typeface="+mn-ea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9925943" y="551473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10410289" y="533602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10498991" y="539936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5</a:t>
            </a:r>
            <a:endParaRPr lang="en-US" sz="1550" dirty="0">
              <a:latin typeface="+mn-ea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8064460" y="539412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완료 처리</a:t>
            </a:r>
            <a:endParaRPr lang="en-US" sz="1300" dirty="0">
              <a:latin typeface="+mn-ea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529036" y="577453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1300" dirty="0">
              <a:latin typeface="+mn-ea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966073" y="7126962"/>
            <a:ext cx="126982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1300" dirty="0">
              <a:latin typeface="+mn-ea"/>
            </a:endParaRPr>
          </a:p>
        </p:txBody>
      </p:sp>
      <p:pic>
        <p:nvPicPr>
          <p:cNvPr id="32" name="그림 31" descr="스크린샷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BAB62E-81E3-47BE-E17C-1F323703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1769231"/>
            <a:ext cx="8133137" cy="51325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3DF3611-30CE-2BEE-1F0F-BA44438297FE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사운드 시스템 구현 - 기본 설정</a:t>
            </a:r>
            <a:endParaRPr lang="en-US" sz="38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오디오 기본 설정 및 BGM 재생 로직</a:t>
            </a:r>
            <a:endParaRPr lang="en-US" sz="1900" dirty="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normalBGM과 warningBGM 두 가지 배경 음악 클립 준비</a:t>
            </a:r>
            <a:endParaRPr lang="en-US" sz="19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루프 기능 활성화로 끊김 없는 배경 음악 재생</a:t>
            </a:r>
            <a:endParaRPr lang="en-US" sz="190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F85FBA-8DB4-7648-EFF8-CA51B584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3" y="957010"/>
            <a:ext cx="5755123" cy="3292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1B8767-8A90-D193-E4F3-1CAE5420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0" y="4442374"/>
            <a:ext cx="4804064" cy="26154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5EDD30C-149B-0E20-B11E-06A2CDF8DD2F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CAC97-00B7-F2C4-7E0E-AF7109F91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67798C8E-E4EE-1D5F-0AAD-F369E2E94A28}"/>
              </a:ext>
            </a:extLst>
          </p:cNvPr>
          <p:cNvSpPr/>
          <p:nvPr/>
        </p:nvSpPr>
        <p:spPr>
          <a:xfrm>
            <a:off x="6452473" y="1119664"/>
            <a:ext cx="6081951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사운드 시스템 구현 - 기본 설정</a:t>
            </a:r>
            <a:endParaRPr lang="en-US" sz="3800" dirty="0">
              <a:latin typeface="+mn-ea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0CAD199-D41E-F26C-2396-073C6F024835}"/>
              </a:ext>
            </a:extLst>
          </p:cNvPr>
          <p:cNvSpPr/>
          <p:nvPr/>
        </p:nvSpPr>
        <p:spPr>
          <a:xfrm>
            <a:off x="6452473" y="2085737"/>
            <a:ext cx="33810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오디오 기본 설정 및 BGM 재생 로직</a:t>
            </a:r>
            <a:endParaRPr lang="en-US" sz="1900" dirty="0">
              <a:latin typeface="+mn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EC5CA82-7FC8-90B6-FE17-F892100DC8E3}"/>
              </a:ext>
            </a:extLst>
          </p:cNvPr>
          <p:cNvSpPr/>
          <p:nvPr/>
        </p:nvSpPr>
        <p:spPr>
          <a:xfrm>
            <a:off x="6452473" y="2749987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게임 내 사운드 시스템은 싱글톤 패턴의 GameManager 클래스에서 관리됩니다. 기본적인 사운드 설정은 다음과 같습니다:</a:t>
            </a:r>
            <a:endParaRPr lang="en-US" sz="1900" dirty="0">
              <a:latin typeface="+mn-e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183AD59-60FA-A94B-FF85-049B45A7F2E6}"/>
              </a:ext>
            </a:extLst>
          </p:cNvPr>
          <p:cNvSpPr/>
          <p:nvPr/>
        </p:nvSpPr>
        <p:spPr>
          <a:xfrm>
            <a:off x="6452473" y="3794641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AudioSource 컴포넌트를 활용하여 배경 음악 재생 시스템 구현</a:t>
            </a:r>
            <a:endParaRPr lang="en-US" sz="1900" dirty="0">
              <a:latin typeface="+mn-ea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4165B84-B8E5-8B85-E5A1-B843683E1BBF}"/>
              </a:ext>
            </a:extLst>
          </p:cNvPr>
          <p:cNvSpPr/>
          <p:nvPr/>
        </p:nvSpPr>
        <p:spPr>
          <a:xfrm>
            <a:off x="6452473" y="4265652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normalBGM과 warningBGM 두 가지 배경 음악 클립 준비</a:t>
            </a:r>
            <a:endParaRPr lang="en-US" sz="1900" dirty="0">
              <a:latin typeface="+mn-ea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A2AE54D-6281-0FEA-58E9-BAAB84BEB7AB}"/>
              </a:ext>
            </a:extLst>
          </p:cNvPr>
          <p:cNvSpPr/>
          <p:nvPr/>
        </p:nvSpPr>
        <p:spPr>
          <a:xfrm>
            <a:off x="6452473" y="4736663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기본 볼륨은 0.3으로 설정하여 게임 플레이에 방해되지 않도록 조정</a:t>
            </a:r>
            <a:endParaRPr lang="en-US" sz="1900" dirty="0">
              <a:latin typeface="+mn-ea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1372249-0522-3BD0-6D0E-C553765A753C}"/>
              </a:ext>
            </a:extLst>
          </p:cNvPr>
          <p:cNvSpPr/>
          <p:nvPr/>
        </p:nvSpPr>
        <p:spPr>
          <a:xfrm>
            <a:off x="6452473" y="5207675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루프 기능 활성화로 끊김 없는 배경 음악 재생</a:t>
            </a:r>
            <a:endParaRPr lang="en-US" sz="1900" dirty="0">
              <a:latin typeface="+mn-ea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927AD34-DE52-BF75-3E40-63EA0ED6C0B1}"/>
              </a:ext>
            </a:extLst>
          </p:cNvPr>
          <p:cNvSpPr/>
          <p:nvPr/>
        </p:nvSpPr>
        <p:spPr>
          <a:xfrm>
            <a:off x="6452473" y="5678686"/>
            <a:ext cx="72118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상황에 따라 배경 음악 전환 시 자연스럽게 Stop() 후 Play() 구현</a:t>
            </a:r>
            <a:endParaRPr lang="en-US" sz="1900" dirty="0">
              <a:latin typeface="+mn-ea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C27F2926-C651-B60F-BE41-565E7F74E512}"/>
              </a:ext>
            </a:extLst>
          </p:cNvPr>
          <p:cNvSpPr/>
          <p:nvPr/>
        </p:nvSpPr>
        <p:spPr>
          <a:xfrm>
            <a:off x="6452473" y="6336863"/>
            <a:ext cx="7211854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이러한 사운드 시스템은 게임의 분위기를 조성하고 플레이어의 몰입감을 높이는 중요한 역할을 합니다.</a:t>
            </a:r>
            <a:endParaRPr lang="en-US" sz="19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B14DC1-4D3E-B005-6140-707968EF0C98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" name="그림 16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7F9630-A0F1-42DF-2A06-269EF250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7" y="2236708"/>
            <a:ext cx="5530320" cy="47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982</Words>
  <Application>Microsoft Office PowerPoint</Application>
  <PresentationFormat>사용자 지정</PresentationFormat>
  <Paragraphs>166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WON JIN LEE</cp:lastModifiedBy>
  <cp:revision>328</cp:revision>
  <dcterms:created xsi:type="dcterms:W3CDTF">2025-07-03T08:28:37Z</dcterms:created>
  <dcterms:modified xsi:type="dcterms:W3CDTF">2025-07-04T02:40:06Z</dcterms:modified>
  <cp:version/>
</cp:coreProperties>
</file>